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3.xml" ContentType="application/vnd.openxmlformats-officedocument.presentationml.notesSlide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89" r:id="rId4"/>
    <p:sldId id="260" r:id="rId5"/>
    <p:sldId id="269" r:id="rId6"/>
    <p:sldId id="259" r:id="rId7"/>
    <p:sldId id="270" r:id="rId8"/>
    <p:sldId id="272" r:id="rId9"/>
    <p:sldId id="297" r:id="rId10"/>
    <p:sldId id="301" r:id="rId11"/>
    <p:sldId id="299" r:id="rId1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65EC2FB-A8A3-4CF8-8F5E-3A4F0ACC329B}">
          <p14:sldIdLst>
            <p14:sldId id="256"/>
            <p14:sldId id="257"/>
            <p14:sldId id="289"/>
            <p14:sldId id="260"/>
            <p14:sldId id="269"/>
            <p14:sldId id="259"/>
            <p14:sldId id="270"/>
            <p14:sldId id="272"/>
            <p14:sldId id="297"/>
            <p14:sldId id="301"/>
            <p14:sldId id="299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00FF"/>
    <a:srgbClr val="F030D9"/>
    <a:srgbClr val="009900"/>
    <a:srgbClr val="3399FF"/>
    <a:srgbClr val="FF9900"/>
    <a:srgbClr val="CC0000"/>
    <a:srgbClr val="00FF00"/>
    <a:srgbClr val="3208A8"/>
    <a:srgbClr val="F30D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58" autoAdjust="0"/>
    <p:restoredTop sz="93295" autoAdjust="0"/>
  </p:normalViewPr>
  <p:slideViewPr>
    <p:cSldViewPr>
      <p:cViewPr varScale="1">
        <p:scale>
          <a:sx n="86" d="100"/>
          <a:sy n="86" d="100"/>
        </p:scale>
        <p:origin x="-13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2014\&#1041;&#1070;&#1044;&#1046;&#1045;&#1058;&#1053;&#1067;&#1049;%20&#1057;&#1045;&#1050;&#1058;&#1054;&#1056;%20-%20&#1056;&#1040;&#1057;&#1061;&#1054;&#1044;&#1067;\02-01%20-%20&#1056;&#1077;&#1096;&#1077;&#1085;&#1080;&#1103;%20&#1057;&#1086;&#1074;&#1077;&#1090;&#1072;%20&#1076;&#1077;&#1087;&#1091;&#1090;&#1072;&#1090;&#1086;&#1074;%20&#1086;%20&#1073;&#1102;&#1076;&#1078;&#1077;&#1090;&#1077;\&#1053;&#1072;%20&#1057;&#1086;&#1074;&#1077;&#1090;%20&#1086;&#1090;&#1095;&#1105;&#1090;%20&#1079;&#1072;%202013%20&#1075;&#1086;&#1076;\&#1050;%20&#1087;&#1088;&#1077;&#1079;&#1077;&#1085;&#1090;&#1072;&#1094;&#1080;&#1080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2014\&#1041;&#1070;&#1044;&#1046;&#1045;&#1058;&#1053;&#1067;&#1049;%20&#1057;&#1045;&#1050;&#1058;&#1054;&#1056;%20-%20&#1056;&#1040;&#1057;&#1061;&#1054;&#1044;&#1067;\02-01%20-%20&#1056;&#1077;&#1096;&#1077;&#1085;&#1080;&#1103;%20&#1057;&#1086;&#1074;&#1077;&#1090;&#1072;%20&#1076;&#1077;&#1087;&#1091;&#1090;&#1072;&#1090;&#1086;&#1074;%20&#1086;%20&#1073;&#1102;&#1076;&#1078;&#1077;&#1090;&#1077;\&#1053;&#1072;%20&#1057;&#1086;&#1074;&#1077;&#1090;%20&#1086;&#1090;&#1095;&#1105;&#1090;%20&#1079;&#1072;%202013%20&#1075;&#1086;&#1076;\&#1050;%20&#1087;&#1088;&#1077;&#1079;&#1077;&#1085;&#1090;&#1072;&#1094;&#1080;&#1080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VINNY\FIN\2014\&#1041;&#1070;&#1044;&#1046;&#1045;&#1058;&#1053;&#1067;&#1049;%20&#1057;&#1045;&#1050;&#1058;&#1054;&#1056;%20-%20&#1056;&#1040;&#1057;&#1061;&#1054;&#1044;&#1067;\02-01%20-%20&#1056;&#1077;&#1096;&#1077;&#1085;&#1080;&#1103;%20&#1057;&#1086;&#1074;&#1077;&#1090;&#1072;%20&#1076;&#1077;&#1087;&#1091;&#1090;&#1072;&#1090;&#1086;&#1074;%20&#1086;%20&#1073;&#1102;&#1076;&#1078;&#1077;&#1090;&#1077;\&#1053;&#1072;%20&#1057;&#1086;&#1074;&#1077;&#1090;%20&#1086;&#1090;&#1095;&#1105;&#1090;%20&#1079;&#1072;%202013%20&#1075;&#1086;&#1076;\&#1050;%20&#1087;&#1088;&#1077;&#1079;&#1077;&#1085;&#1090;&#1072;&#1094;&#1080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5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674137772252162"/>
          <c:y val="3.8511766143228293E-2"/>
          <c:w val="0.58695814338997121"/>
          <c:h val="0.865473712556038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619883040935651E-2"/>
                  <c:y val="-2.5332488917036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871952,2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3157894736842108E-2"/>
                  <c:y val="-3.29322355921469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239766081871351E-2"/>
                  <c:y val="-7.59974667511083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871952.2</c:v>
                </c:pt>
                <c:pt idx="1">
                  <c:v>947119.8</c:v>
                </c:pt>
                <c:pt idx="2">
                  <c:v>861929.9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532163742690061E-2"/>
                  <c:y val="-1.013299556681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8245614035087724E-2"/>
                  <c:y val="-4.8131728942368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4093567251462027E-2"/>
                  <c:y val="-1.77327422419252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393018.8</c:v>
                </c:pt>
                <c:pt idx="1">
                  <c:v>423988.9</c:v>
                </c:pt>
                <c:pt idx="2">
                  <c:v>518108.5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1341056"/>
        <c:axId val="101342592"/>
        <c:axId val="0"/>
      </c:bar3DChart>
      <c:catAx>
        <c:axId val="101341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1342592"/>
        <c:crosses val="autoZero"/>
        <c:auto val="1"/>
        <c:lblAlgn val="ctr"/>
        <c:lblOffset val="100"/>
        <c:noMultiLvlLbl val="0"/>
      </c:catAx>
      <c:valAx>
        <c:axId val="101342592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101341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463519362711274"/>
          <c:y val="0.38245276338557777"/>
          <c:w val="0.22659287654832627"/>
          <c:h val="0.4934856607141968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665891289856682"/>
          <c:y val="0.26530214591541113"/>
          <c:w val="0.72144811440186551"/>
          <c:h val="0.70151500260654798"/>
        </c:manualLayout>
      </c:layout>
      <c:pie3DChart>
        <c:varyColors val="1"/>
        <c:ser>
          <c:idx val="0"/>
          <c:order val="0"/>
          <c:explosion val="21"/>
          <c:dLbls>
            <c:dLbl>
              <c:idx val="0"/>
              <c:layout>
                <c:manualLayout>
                  <c:x val="9.4162604620197918E-2"/>
                  <c:y val="-7.665216685325562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4756826097195197"/>
                  <c:y val="-8.411458555886952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1251732972603538E-2"/>
                  <c:y val="1.628024236623281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4054120092566853E-2"/>
                  <c:y val="0.14787886815994808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536928473160392"/>
                      <c:h val="0.32099211198755695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10540579003188857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-6.8162371786586309E-2"/>
                  <c:y val="-2.7133737277054686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-4.4973184296213935E-2"/>
                  <c:y val="2.442036354934916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17146026512931561"/>
                  <c:y val="9.496808046969137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28670404988836379"/>
                  <c:y val="-3.6624135779785216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9"/>
              <c:layout>
                <c:manualLayout>
                  <c:x val="-5.059483233324067E-2"/>
                  <c:y val="-2.984732465623477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Лист1!$A$1:$A$10</c:f>
              <c:strCache>
                <c:ptCount val="10"/>
                <c:pt idx="0">
                  <c:v>Совет депутатов г. Кировска</c:v>
                </c:pt>
                <c:pt idx="1">
                  <c:v>Администрация г. Кировска</c:v>
                </c:pt>
                <c:pt idx="2">
                  <c:v>Комитет по управлению мун.собственностью</c:v>
                </c:pt>
                <c:pt idx="3">
                  <c:v>Контрольно-счетный орган города Кировска</c:v>
                </c:pt>
                <c:pt idx="4">
                  <c:v>МКУ "Управление образования"</c:v>
                </c:pt>
                <c:pt idx="5">
                  <c:v>МКУ "Управление ФКС и Т"</c:v>
                </c:pt>
                <c:pt idx="6">
                  <c:v>МКУ "Управление культуры"</c:v>
                </c:pt>
                <c:pt idx="7">
                  <c:v>МКУ "УКГХ"</c:v>
                </c:pt>
                <c:pt idx="8">
                  <c:v>МКУ "Управление по делам ГО и ЧС"</c:v>
                </c:pt>
                <c:pt idx="9">
                  <c:v>МКУ "МФЦ предоставления гос.(мун.) услуг"</c:v>
                </c:pt>
              </c:strCache>
            </c:strRef>
          </c:cat>
          <c:val>
            <c:numRef>
              <c:f>Лист1!$B$1:$B$10</c:f>
              <c:numCache>
                <c:formatCode>#,##0.0</c:formatCode>
                <c:ptCount val="10"/>
                <c:pt idx="0">
                  <c:v>8930.5</c:v>
                </c:pt>
                <c:pt idx="1">
                  <c:v>110371.9</c:v>
                </c:pt>
                <c:pt idx="2">
                  <c:v>93882.5</c:v>
                </c:pt>
                <c:pt idx="3">
                  <c:v>2087.9</c:v>
                </c:pt>
                <c:pt idx="4">
                  <c:v>715026.8</c:v>
                </c:pt>
                <c:pt idx="5">
                  <c:v>76503.100000000006</c:v>
                </c:pt>
                <c:pt idx="6">
                  <c:v>199486</c:v>
                </c:pt>
                <c:pt idx="7">
                  <c:v>209422.6</c:v>
                </c:pt>
                <c:pt idx="8">
                  <c:v>10047.200000000001</c:v>
                </c:pt>
                <c:pt idx="9">
                  <c:v>1442.5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581871345029239E-2"/>
          <c:y val="0.17474119314302694"/>
          <c:w val="0.77704678362573121"/>
          <c:h val="0.748728778544760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1.1695906432748537E-2"/>
                  <c:y val="0.1038232313925746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07286112262283"/>
                  <c:y val="9.287550359459491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6023391812865493E-2"/>
                  <c:y val="2.8060332808803961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8947368421052627E-2"/>
                  <c:y val="-8.418099842641188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3304093567251463"/>
                  <c:y val="1.683619968528237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9941520467836254E-2"/>
                  <c:y val="-1.848778226595804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24269005847953215"/>
                  <c:y val="-2.8062542283828276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7"/>
              <c:layout>
                <c:manualLayout>
                  <c:x val="0.40789473684210525"/>
                  <c:y val="0.1290775309204982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Налоговые и неналоговые доходы</c:v>
                </c:pt>
                <c:pt idx="1">
                  <c:v>Иные межбюджетные трансферты</c:v>
                </c:pt>
                <c:pt idx="2">
                  <c:v>Дотации</c:v>
                </c:pt>
                <c:pt idx="3">
                  <c:v>Субвенции</c:v>
                </c:pt>
                <c:pt idx="4">
                  <c:v>Субсидии</c:v>
                </c:pt>
                <c:pt idx="5">
                  <c:v>Прочие безвозмездные поступления</c:v>
                </c:pt>
                <c:pt idx="6">
                  <c:v>Безвозмездные поступления от нерезидентов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861929.9</c:v>
                </c:pt>
                <c:pt idx="1">
                  <c:v>4800.3999999999996</c:v>
                </c:pt>
                <c:pt idx="2">
                  <c:v>9371</c:v>
                </c:pt>
                <c:pt idx="3">
                  <c:v>445019.8</c:v>
                </c:pt>
                <c:pt idx="4">
                  <c:v>12275.1</c:v>
                </c:pt>
                <c:pt idx="5">
                  <c:v>41709</c:v>
                </c:pt>
                <c:pt idx="6">
                  <c:v>5900.8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069277586736859"/>
          <c:y val="0.12350336554048007"/>
          <c:w val="0.82845912638615571"/>
          <c:h val="0.7964313443197268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1.3419708798540929E-2"/>
                  <c:y val="0.25524981059867946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000"/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6249225750314111"/>
                  <c:y val="0.1230326995116466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9965552273345658E-2"/>
                  <c:y val="1.903649224899988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0909154858294895"/>
                  <c:y val="5.45501499150531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1189057147288055E-2"/>
                  <c:y val="-5.490925224915396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8.8452512840704683E-2"/>
                  <c:y val="-0.1444796956216924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9.4764795249844685E-2"/>
                  <c:y val="-0.2049142415660202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6.4828030670966864E-3"/>
                  <c:y val="-0.2556328959151413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4.8648882062387579E-2"/>
                  <c:y val="-9.790196013771373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7.518463591459898E-2"/>
                  <c:y val="-4.079248339071404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2.9484170946901561E-2"/>
                  <c:y val="-3.159650859168929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3.2432588041591721E-2"/>
                  <c:y val="-2.742325552711383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.15921440703385537"/>
                  <c:y val="5.16702648278000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0.20638919662831093"/>
                  <c:y val="-2.7194988927142692E-2"/>
                </c:manualLayout>
              </c:layout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Лист1!$A$2:$A$14</c:f>
              <c:strCache>
                <c:ptCount val="13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Налог, взимаемый по упрощенной системе налогообложения</c:v>
                </c:pt>
                <c:pt idx="3">
                  <c:v>Единый налог на вменённый доход</c:v>
                </c:pt>
                <c:pt idx="4">
                  <c:v>Налог, взимаемый по патентной системе налогообложения</c:v>
                </c:pt>
                <c:pt idx="5">
                  <c:v>Налог на имущество физических лиц</c:v>
                </c:pt>
                <c:pt idx="6">
                  <c:v>Земельный налог</c:v>
                </c:pt>
                <c:pt idx="7">
                  <c:v>прочие налоговые доходы (госпошлина)</c:v>
                </c:pt>
                <c:pt idx="8">
                  <c:v>Доходы в виде аренды за земельные участки</c:v>
                </c:pt>
                <c:pt idx="9">
                  <c:v>Доходы от сдачи в аренду имущества </c:v>
                </c:pt>
                <c:pt idx="10">
                  <c:v>Плата за негативное воздействие на окружающую среду</c:v>
                </c:pt>
                <c:pt idx="11">
                  <c:v>Доходы от продажи материальных и нематериальных активов</c:v>
                </c:pt>
                <c:pt idx="12">
                  <c:v>Прочие неналоговые доходы</c:v>
                </c:pt>
              </c:strCache>
            </c:strRef>
          </c:cat>
          <c:val>
            <c:numRef>
              <c:f>Лист1!$B$2:$B$14</c:f>
              <c:numCache>
                <c:formatCode>#,##0.0</c:formatCode>
                <c:ptCount val="13"/>
                <c:pt idx="0">
                  <c:v>421756.8</c:v>
                </c:pt>
                <c:pt idx="1">
                  <c:v>5010</c:v>
                </c:pt>
                <c:pt idx="2">
                  <c:v>27725.9</c:v>
                </c:pt>
                <c:pt idx="3">
                  <c:v>17386.099999999999</c:v>
                </c:pt>
                <c:pt idx="4">
                  <c:v>1170.4000000000001</c:v>
                </c:pt>
                <c:pt idx="5">
                  <c:v>6814.6</c:v>
                </c:pt>
                <c:pt idx="6">
                  <c:v>53897.3</c:v>
                </c:pt>
                <c:pt idx="7">
                  <c:v>4072.3</c:v>
                </c:pt>
                <c:pt idx="8">
                  <c:v>214784.7</c:v>
                </c:pt>
                <c:pt idx="9">
                  <c:v>27526.1</c:v>
                </c:pt>
                <c:pt idx="10">
                  <c:v>58633.8</c:v>
                </c:pt>
                <c:pt idx="11">
                  <c:v>19047.400000000001</c:v>
                </c:pt>
                <c:pt idx="12">
                  <c:v>4104.3999999999996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381740111433446"/>
          <c:y val="3.8511706440308144E-2"/>
          <c:w val="0.65734332550536445"/>
          <c:h val="0.865473712556038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4619883040935672E-2"/>
                  <c:y val="1.8689883328035412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smtClean="0"/>
                      <a:t>583 225,7</a:t>
                    </a:r>
                  </a:p>
                  <a:p>
                    <a:endParaRPr lang="en-US" sz="11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1929824561403508E-2"/>
                  <c:y val="-2.1804863882707984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smtClean="0"/>
                      <a:t>288 726,5</a:t>
                    </a:r>
                    <a:endParaRPr lang="en-US" sz="11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583225.69999999995</c:v>
                </c:pt>
                <c:pt idx="1">
                  <c:v>288726.5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8479532163742687E-3"/>
                  <c:y val="-3.7379766656070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3859649122807015E-3"/>
                  <c:y val="-6.2299611093451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665810.5</c:v>
                </c:pt>
                <c:pt idx="1">
                  <c:v>281309.3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163742690058478E-2"/>
                  <c:y val="-3.1149805546725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3625730994152045E-2"/>
                  <c:y val="-3.4264786101398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</c:v>
                </c:pt>
              </c:strCache>
            </c:strRef>
          </c:cat>
          <c:val>
            <c:numRef>
              <c:f>Лист1!$D$2:$D$3</c:f>
              <c:numCache>
                <c:formatCode>#,##0.0</c:formatCode>
                <c:ptCount val="2"/>
                <c:pt idx="0">
                  <c:v>537833.5</c:v>
                </c:pt>
                <c:pt idx="1">
                  <c:v>324096.40000000002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898496"/>
        <c:axId val="37924864"/>
        <c:axId val="0"/>
      </c:bar3DChart>
      <c:catAx>
        <c:axId val="37898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924864"/>
        <c:crosses val="autoZero"/>
        <c:auto val="1"/>
        <c:lblAlgn val="ctr"/>
        <c:lblOffset val="100"/>
        <c:noMultiLvlLbl val="0"/>
      </c:catAx>
      <c:valAx>
        <c:axId val="37924864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37898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410887783763874"/>
          <c:y val="0.21424370234325021"/>
          <c:w val="9.7345973200718319E-2"/>
          <c:h val="0.2448455656412249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5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674137772252162"/>
          <c:y val="3.8511766143228293E-2"/>
          <c:w val="0.58695814338997099"/>
          <c:h val="0.865473712556038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счёт собственных средств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157894736842105E-2"/>
                  <c:y val="-1.013299556681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4619883040935672E-3"/>
                  <c:y val="-1.7732742241925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9005847953216373E-2"/>
                  <c:y val="-5.0666972518238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867584</c:v>
                </c:pt>
                <c:pt idx="1">
                  <c:v>1060172.8</c:v>
                </c:pt>
                <c:pt idx="2">
                  <c:v>966791.5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счёт субсидий и субвенций областного бюджета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5321637426900596E-2"/>
                  <c:y val="-1.013299556681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8245614035087717E-2"/>
                  <c:y val="-4.8131728942368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409356725146202E-2"/>
                  <c:y val="-1.7732742241925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362345.1</c:v>
                </c:pt>
                <c:pt idx="1">
                  <c:v>386197.7</c:v>
                </c:pt>
                <c:pt idx="2">
                  <c:v>460409.4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943936"/>
        <c:axId val="37958016"/>
        <c:axId val="0"/>
      </c:bar3DChart>
      <c:catAx>
        <c:axId val="37943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958016"/>
        <c:crosses val="autoZero"/>
        <c:auto val="1"/>
        <c:lblAlgn val="ctr"/>
        <c:lblOffset val="100"/>
        <c:noMultiLvlLbl val="0"/>
      </c:catAx>
      <c:valAx>
        <c:axId val="3795801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37943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100946263296041"/>
          <c:y val="0.31658829220128359"/>
          <c:w val="0.22659287654832624"/>
          <c:h val="0.4934856607141968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665891289856682"/>
          <c:y val="0.26530214591541113"/>
          <c:w val="0.72144811440186551"/>
          <c:h val="0.70151500260654798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5.2372174164556431E-2"/>
                  <c:y val="-6.445217842139923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13343931612962545"/>
                  <c:y val="-7.584000328465918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Общегосударственные </a:t>
                    </a:r>
                    <a:r>
                      <a:rPr lang="ru-RU" dirty="0"/>
                      <a:t>вопросы
91 594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0.14036503128004946"/>
                  <c:y val="4.116312946985990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7.1849535875324194E-2"/>
                  <c:y val="2.4085488085864855E-3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0.13184777840776318"/>
                  <c:y val="-0.1471080327724780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-0.18954299618050102"/>
                  <c:y val="-1.516684713307145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-0.11899144826820009"/>
                  <c:y val="-2.369402594558736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7"/>
              <c:layout>
                <c:manualLayout>
                  <c:x val="1.4283973236690176E-2"/>
                  <c:y val="-3.244224876785026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9"/>
              <c:layout>
                <c:manualLayout>
                  <c:x val="0.14424043880181894"/>
                  <c:y val="-0.130227277484466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Лист1!$A$5:$A$12</c:f>
              <c:strCache>
                <c:ptCount val="8"/>
                <c:pt idx="0">
                  <c:v>Национальная экономика</c:v>
                </c:pt>
                <c:pt idx="1">
                  <c:v>Общегосударственные вопросы</c:v>
                </c:pt>
                <c:pt idx="2">
                  <c:v>Социальная политика</c:v>
                </c:pt>
                <c:pt idx="3">
                  <c:v>ЖКХ</c:v>
                </c:pt>
                <c:pt idx="4">
                  <c:v>Образование</c:v>
                </c:pt>
                <c:pt idx="5">
                  <c:v>Культура</c:v>
                </c:pt>
                <c:pt idx="6">
                  <c:v>Физическая культура и спорт</c:v>
                </c:pt>
                <c:pt idx="7">
                  <c:v>Иные расходы</c:v>
                </c:pt>
              </c:strCache>
            </c:strRef>
          </c:cat>
          <c:val>
            <c:numRef>
              <c:f>Лист1!$B$5:$B$12</c:f>
              <c:numCache>
                <c:formatCode>#,##0.0</c:formatCode>
                <c:ptCount val="8"/>
                <c:pt idx="0">
                  <c:v>97358.399999999994</c:v>
                </c:pt>
                <c:pt idx="1">
                  <c:v>91594.1</c:v>
                </c:pt>
                <c:pt idx="2">
                  <c:v>58663.3</c:v>
                </c:pt>
                <c:pt idx="3">
                  <c:v>193964</c:v>
                </c:pt>
                <c:pt idx="4">
                  <c:v>771173</c:v>
                </c:pt>
                <c:pt idx="5">
                  <c:v>153997.20000000001</c:v>
                </c:pt>
                <c:pt idx="6">
                  <c:v>44455.7</c:v>
                </c:pt>
                <c:pt idx="7">
                  <c:v>15995.2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spPr>
    <a:effectLst>
      <a:glow rad="139700">
        <a:schemeClr val="accent6">
          <a:satMod val="175000"/>
          <a:alpha val="40000"/>
        </a:schemeClr>
      </a:glow>
    </a:effectLst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Лист2!$B$16</c:f>
              <c:strCache>
                <c:ptCount val="1"/>
                <c:pt idx="0">
                  <c:v>Расходы на содержание, тыс. рублей</c:v>
                </c:pt>
              </c:strCache>
            </c:strRef>
          </c:tx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Лист2!$C$15:$E$15</c:f>
              <c:strCache>
                <c:ptCount val="3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</c:strCache>
            </c:strRef>
          </c:cat>
          <c:val>
            <c:numRef>
              <c:f>Лист2!$C$16:$E$16</c:f>
              <c:numCache>
                <c:formatCode>General</c:formatCode>
                <c:ptCount val="3"/>
                <c:pt idx="0">
                  <c:v>45961.3</c:v>
                </c:pt>
                <c:pt idx="1">
                  <c:v>51453.599999999999</c:v>
                </c:pt>
                <c:pt idx="2">
                  <c:v>52870.3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8"/>
        <c:overlap val="-1"/>
        <c:axId val="89909504"/>
        <c:axId val="92295168"/>
      </c:barChart>
      <c:catAx>
        <c:axId val="89909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2295168"/>
        <c:crosses val="autoZero"/>
        <c:auto val="1"/>
        <c:lblAlgn val="ctr"/>
        <c:lblOffset val="100"/>
        <c:noMultiLvlLbl val="0"/>
      </c:catAx>
      <c:valAx>
        <c:axId val="9229516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89909504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/>
      </a:pPr>
      <a:endParaRPr lang="ru-RU"/>
    </a:p>
  </c:txPr>
  <c:externalData r:id="rId1">
    <c:autoUpdate val="1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200"/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Лист2!$B$19</c:f>
              <c:strCache>
                <c:ptCount val="1"/>
                <c:pt idx="0">
                  <c:v>Расходы на содержание, тыс. рублей</c:v>
                </c:pt>
              </c:strCache>
            </c:strRef>
          </c:tx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Лист2!$C$18:$E$18</c:f>
              <c:strCache>
                <c:ptCount val="3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</c:strCache>
            </c:strRef>
          </c:cat>
          <c:val>
            <c:numRef>
              <c:f>Лист2!$C$19:$E$19</c:f>
              <c:numCache>
                <c:formatCode>General</c:formatCode>
                <c:ptCount val="3"/>
                <c:pt idx="0">
                  <c:v>9268.9</c:v>
                </c:pt>
                <c:pt idx="1">
                  <c:v>9644.7999999999993</c:v>
                </c:pt>
                <c:pt idx="2">
                  <c:v>8804.2999999999993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332416"/>
        <c:axId val="92333952"/>
      </c:barChart>
      <c:catAx>
        <c:axId val="92332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2333952"/>
        <c:crosses val="autoZero"/>
        <c:auto val="1"/>
        <c:lblAlgn val="ctr"/>
        <c:lblOffset val="100"/>
        <c:noMultiLvlLbl val="0"/>
      </c:catAx>
      <c:valAx>
        <c:axId val="9233395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92332416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080"/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Лист2!$B$22</c:f>
              <c:strCache>
                <c:ptCount val="1"/>
                <c:pt idx="0">
                  <c:v>Расходы на содержание, тыс. рублей</c:v>
                </c:pt>
              </c:strCache>
            </c:strRef>
          </c:tx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Лист2!$C$21:$E$21</c:f>
              <c:strCache>
                <c:ptCount val="3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</c:strCache>
            </c:strRef>
          </c:cat>
          <c:val>
            <c:numRef>
              <c:f>Лист2!$C$22:$E$22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2087.9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527232"/>
        <c:axId val="92533120"/>
      </c:barChart>
      <c:catAx>
        <c:axId val="9252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2533120"/>
        <c:crosses val="autoZero"/>
        <c:auto val="1"/>
        <c:lblAlgn val="ctr"/>
        <c:lblOffset val="100"/>
        <c:noMultiLvlLbl val="0"/>
      </c:catAx>
      <c:valAx>
        <c:axId val="9253312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92527232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3E5A3-0D85-44DE-9916-F7B11BCA068E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4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53966-D1FB-4D10-9D45-5755779E3E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28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53966-D1FB-4D10-9D45-5755779E3ED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164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53966-D1FB-4D10-9D45-5755779E3ED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429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53966-D1FB-4D10-9D45-5755779E3ED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429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CE04-0B7B-4429-B0B9-7D48F0B0C2C2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6F0CE04-0B7B-4429-B0B9-7D48F0B0C2C2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FED202C-EA63-4223-B27F-E122E0538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/><Relationship Id="rId3" Type="http://schemas.openxmlformats.org/officeDocument/2006/relationships/image" Target="../media/image4.png"/><Relationship Id="rId7" Type="http://schemas.openxmlformats.org/officeDocument/2006/relationships/chart" Target="../charts/char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548680"/>
            <a:ext cx="5361856" cy="9144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Администрация города Кировска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3608" y="2420888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ОТЧЁТ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ОБ ИСПОЛНЕНИИ БЮДЖЕТА ГОРОДА КИРОВСКА ЗА 2014 ГОД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57571" y="5517232"/>
            <a:ext cx="428130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Доклад </a:t>
            </a:r>
          </a:p>
          <a:p>
            <a:pPr algn="r"/>
            <a:r>
              <a:rPr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и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. о. начальника финансово-экономического</a:t>
            </a:r>
          </a:p>
          <a:p>
            <a:pPr algn="r"/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управления администрации города Кировска </a:t>
            </a:r>
          </a:p>
          <a:p>
            <a:pPr algn="r"/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Корниенко П.П.</a:t>
            </a:r>
            <a:endParaRPr lang="ru-RU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02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22920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ИСПОЛНЕНИЕ  БюджетА  города Кировска за 2014 год</a:t>
            </a:r>
            <a:endParaRPr lang="ru-RU" sz="2600" dirty="0"/>
          </a:p>
        </p:txBody>
      </p:sp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95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1036677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Исполнение расходной части бюджета города Кировска получателями бюджетных средств</a:t>
            </a:r>
          </a:p>
          <a:p>
            <a:pPr algn="ctr"/>
            <a:r>
              <a:rPr lang="ru-RU" dirty="0" smtClean="0"/>
              <a:t>(тыс. рублей)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1217552"/>
              </p:ext>
            </p:extLst>
          </p:nvPr>
        </p:nvGraphicFramePr>
        <p:xfrm>
          <a:off x="0" y="1916832"/>
          <a:ext cx="903649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7059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475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43608" y="2695763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Спасибо за внимание!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113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29580"/>
            <a:ext cx="6867872" cy="83820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ИСПОЛНЕНИЕ  БюджетА  города Кировска за 2014 год</a:t>
            </a:r>
            <a:endParaRPr lang="ru-RU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060848"/>
            <a:ext cx="8686800" cy="40192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Доходы бюджета г. Кировска - 1 380 038,4 тыс. рублей </a:t>
            </a:r>
          </a:p>
          <a:p>
            <a:pPr marL="0" indent="0" algn="ctr">
              <a:buNone/>
            </a:pPr>
            <a:r>
              <a:rPr lang="ru-RU" sz="2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(100,2%)</a:t>
            </a:r>
          </a:p>
          <a:p>
            <a:pPr algn="ctr"/>
            <a:endParaRPr lang="ru-RU" sz="2400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  <a:p>
            <a:pPr marL="0" indent="0" algn="ctr">
              <a:buNone/>
            </a:pPr>
            <a:r>
              <a:rPr lang="ru-RU" sz="2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Расходы бюджета г. Кировска – 1 427 200,9 тыс. рублей (97,5%)</a:t>
            </a:r>
          </a:p>
          <a:p>
            <a:pPr algn="ctr"/>
            <a:endParaRPr lang="ru-RU" sz="2400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  <a:p>
            <a:pPr marL="0" indent="0" algn="ctr">
              <a:buNone/>
            </a:pPr>
            <a:r>
              <a:rPr lang="ru-RU" sz="2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Дефицит бюджета г. Кировска –  47 162,5 тыс. рублей </a:t>
            </a:r>
          </a:p>
          <a:p>
            <a:endParaRPr lang="ru-RU" sz="2400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  <a:p>
            <a:endParaRPr lang="ru-RU" sz="2400" dirty="0"/>
          </a:p>
        </p:txBody>
      </p:sp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95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819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923" y="476672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ИСПОЛНЕНИЕ  БюджетА  города Кировска за 2014 год</a:t>
            </a:r>
            <a:endParaRPr lang="ru-RU" sz="26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4311841"/>
              </p:ext>
            </p:extLst>
          </p:nvPr>
        </p:nvGraphicFramePr>
        <p:xfrm>
          <a:off x="304800" y="1844675"/>
          <a:ext cx="8686800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7311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07704" y="1168120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</a:rPr>
              <a:t>Доходы бюджета города Кировска </a:t>
            </a:r>
          </a:p>
          <a:p>
            <a:pPr algn="ctr"/>
            <a:r>
              <a:rPr lang="ru-RU" dirty="0" smtClean="0">
                <a:solidFill>
                  <a:prstClr val="black"/>
                </a:solidFill>
              </a:rPr>
              <a:t>(тыс. рублей)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2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23686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ИСПОЛНЕНИЕ  БюджетА  города Кировска за 2014 год</a:t>
            </a:r>
            <a:endParaRPr lang="ru-RU" sz="2600" dirty="0"/>
          </a:p>
        </p:txBody>
      </p:sp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95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75656" y="1168120"/>
            <a:ext cx="6776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Структура поступления доходов бюджета города Кировска</a:t>
            </a:r>
          </a:p>
          <a:p>
            <a:pPr algn="ctr"/>
            <a:r>
              <a:rPr lang="ru-RU" dirty="0" smtClean="0"/>
              <a:t>(тыс. рублей)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2173149"/>
              </p:ext>
            </p:extLst>
          </p:nvPr>
        </p:nvGraphicFramePr>
        <p:xfrm>
          <a:off x="251520" y="1988840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4792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ИСПОЛНЕНИЕ БюджетА  города Кировска за 2014 год</a:t>
            </a:r>
            <a:endParaRPr lang="ru-RU" sz="2600" dirty="0"/>
          </a:p>
        </p:txBody>
      </p:sp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71600" y="1175075"/>
            <a:ext cx="7744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Структура поступления налоговых и неналоговых доходов бюджета города Кировска (тыс. рублей)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8568975"/>
              </p:ext>
            </p:extLst>
          </p:nvPr>
        </p:nvGraphicFramePr>
        <p:xfrm>
          <a:off x="323528" y="1844824"/>
          <a:ext cx="8614792" cy="4669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549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ИСПОЛНЕНИЕ  БюджетА  города Кировска за 2014 год</a:t>
            </a:r>
            <a:endParaRPr lang="ru-RU" sz="26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2557477"/>
              </p:ext>
            </p:extLst>
          </p:nvPr>
        </p:nvGraphicFramePr>
        <p:xfrm>
          <a:off x="323528" y="2492896"/>
          <a:ext cx="8686800" cy="4077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4735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20167" y="1522139"/>
            <a:ext cx="7884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Поступление налоговых и неналоговых доходов бюджета города Кировска</a:t>
            </a:r>
          </a:p>
          <a:p>
            <a:pPr algn="ctr"/>
            <a:r>
              <a:rPr lang="ru-RU" dirty="0" smtClean="0"/>
              <a:t>(тыс. рублей)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14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ИСПОЛНЕНИЕ  БюджетА  города Кировска за 2014 год</a:t>
            </a:r>
            <a:endParaRPr lang="ru-RU" sz="26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3465819"/>
              </p:ext>
            </p:extLst>
          </p:nvPr>
        </p:nvGraphicFramePr>
        <p:xfrm>
          <a:off x="304800" y="1844675"/>
          <a:ext cx="8686800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4661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31640" y="1183145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Расходы бюджета города Кировска</a:t>
            </a:r>
          </a:p>
          <a:p>
            <a:pPr algn="ctr"/>
            <a:r>
              <a:rPr lang="ru-RU" dirty="0" smtClean="0"/>
              <a:t>(тыс. рублей)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521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22920"/>
            <a:ext cx="6867872" cy="45152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ИСПОЛНЕНИЕ  БюджетА  города Кировска за 2014 год</a:t>
            </a:r>
            <a:endParaRPr lang="ru-RU" sz="2600" dirty="0"/>
          </a:p>
        </p:txBody>
      </p:sp>
      <p:pic>
        <p:nvPicPr>
          <p:cNvPr id="4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95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1036677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Исполнение расходной части бюджета города Кировска </a:t>
            </a:r>
          </a:p>
          <a:p>
            <a:pPr algn="ctr"/>
            <a:r>
              <a:rPr lang="ru-RU" dirty="0" smtClean="0"/>
              <a:t>в разрезе функциональной структуры</a:t>
            </a:r>
          </a:p>
          <a:p>
            <a:pPr algn="ctr"/>
            <a:r>
              <a:rPr lang="ru-RU" dirty="0" smtClean="0"/>
              <a:t>(тыс. рублей)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1551409"/>
              </p:ext>
            </p:extLst>
          </p:nvPr>
        </p:nvGraphicFramePr>
        <p:xfrm>
          <a:off x="251520" y="1772816"/>
          <a:ext cx="835292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8297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pavlovamm\Мои документы\Мои рисунки\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950"/>
            <a:ext cx="712663" cy="97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259632" y="322920"/>
            <a:ext cx="6867872" cy="45152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dirty="0" smtClean="0"/>
              <a:t>ИСПОЛНЕНИЕ БюджетА  города Кировска за 2014 год</a:t>
            </a:r>
            <a:endParaRPr lang="ru-RU" sz="2600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15009" y="1236273"/>
            <a:ext cx="8929464" cy="2858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Расходы бюджета города Кировска на содержание органов местного самоуправления:</a:t>
            </a:r>
            <a:endParaRPr lang="ru-RU" sz="1600" b="1" cap="none" dirty="0">
              <a:solidFill>
                <a:prstClr val="black"/>
              </a:solidFill>
              <a:effectLst/>
              <a:latin typeface="Franklin Gothic Book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3" y="2166672"/>
            <a:ext cx="2076530" cy="1960207"/>
          </a:xfrm>
          <a:prstGeom prst="rect">
            <a:avLst/>
          </a:prstGeom>
        </p:spPr>
      </p:pic>
      <p:pic>
        <p:nvPicPr>
          <p:cNvPr id="8" name="Рисунок 7" descr="C:\Users\dyadik.KIROVSK\AppData\Local\Microsoft\Windows\Temporary Internet Files\Content.IE5\VJIFS752\MC90034345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138" y="3204454"/>
            <a:ext cx="831815" cy="831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258" y="2166672"/>
            <a:ext cx="2187273" cy="1942609"/>
          </a:xfrm>
          <a:prstGeom prst="rect">
            <a:avLst/>
          </a:prstGeom>
        </p:spPr>
      </p:pic>
      <p:pic>
        <p:nvPicPr>
          <p:cNvPr id="9" name="Рисунок 8" descr="C:\Users\dyadik.KIROVSK\AppData\Local\Microsoft\Windows\Temporary Internet Files\Content.IE5\DLOBLIZB\MC90018615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894" y="3247705"/>
            <a:ext cx="599732" cy="949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1816465"/>
            <a:ext cx="3544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Администрация города Кировска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75422" y="1816465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Совет депутатов города Кировска</a:t>
            </a:r>
            <a:endParaRPr lang="ru-RU" dirty="0"/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6981437"/>
              </p:ext>
            </p:extLst>
          </p:nvPr>
        </p:nvGraphicFramePr>
        <p:xfrm>
          <a:off x="2051720" y="2166672"/>
          <a:ext cx="2492538" cy="2012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165071"/>
              </p:ext>
            </p:extLst>
          </p:nvPr>
        </p:nvGraphicFramePr>
        <p:xfrm>
          <a:off x="6820729" y="2119825"/>
          <a:ext cx="2232848" cy="2169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31717"/>
              </p:ext>
            </p:extLst>
          </p:nvPr>
        </p:nvGraphicFramePr>
        <p:xfrm>
          <a:off x="4499282" y="4848920"/>
          <a:ext cx="4464497" cy="186361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501232"/>
                <a:gridCol w="676009"/>
                <a:gridCol w="642242"/>
                <a:gridCol w="645014"/>
              </a:tblGrid>
              <a:tr h="15657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2012 </a:t>
                      </a:r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год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2013 </a:t>
                      </a:r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год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2014 </a:t>
                      </a:r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год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16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Объем расходов местного бюджета на содержание органов местного самоуправления в расчете на 1 единицу штатной численности, тыс. рублей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836,8</a:t>
                      </a:r>
                      <a:endParaRPr kumimoji="0"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872,8</a:t>
                      </a:r>
                      <a:endParaRPr kumimoji="0"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807,1</a:t>
                      </a:r>
                      <a:endParaRPr kumimoji="0"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6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Объем расходов местного бюджета на содержание </a:t>
                      </a: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органов </a:t>
                      </a:r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местного самоуправления в расчете на 1 </a:t>
                      </a: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жителя, тыс. рублей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Заголовок 1"/>
          <p:cNvSpPr txBox="1">
            <a:spLocks/>
          </p:cNvSpPr>
          <p:nvPr/>
        </p:nvSpPr>
        <p:spPr>
          <a:xfrm>
            <a:off x="3966564" y="4419948"/>
            <a:ext cx="5196750" cy="388672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ru-RU" sz="1400" b="1" cap="none" dirty="0" smtClean="0">
                <a:solidFill>
                  <a:prstClr val="black"/>
                </a:solidFill>
                <a:effectLst/>
                <a:latin typeface="Franklin Gothic Book"/>
              </a:rPr>
              <a:t>Удельные показатели расходов бюджета города Кировска на содержание органов местного самоуправления:</a:t>
            </a:r>
            <a:endParaRPr lang="ru-RU" sz="1600" b="1" cap="none" dirty="0">
              <a:solidFill>
                <a:prstClr val="black"/>
              </a:solidFill>
              <a:effectLst/>
              <a:latin typeface="Franklin Gothic Book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23" y="5085184"/>
            <a:ext cx="1708624" cy="1772815"/>
          </a:xfrm>
          <a:prstGeom prst="rect">
            <a:avLst/>
          </a:prstGeom>
        </p:spPr>
      </p:pic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303421"/>
              </p:ext>
            </p:extLst>
          </p:nvPr>
        </p:nvGraphicFramePr>
        <p:xfrm>
          <a:off x="1818390" y="4701628"/>
          <a:ext cx="2336039" cy="2167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07504" y="4057125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Контрольно-счетный орган города Кировска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116" y="6138242"/>
            <a:ext cx="713931" cy="70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435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6694</TotalTime>
  <Words>521</Words>
  <Application>Microsoft Office PowerPoint</Application>
  <PresentationFormat>Экран (4:3)</PresentationFormat>
  <Paragraphs>116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Презентация PowerPoint</vt:lpstr>
      <vt:lpstr>ИСПОЛНЕНИЕ  БюджетА  города Кировска за 2014 год</vt:lpstr>
      <vt:lpstr>ИСПОЛНЕНИЕ  БюджетА  города Кировска за 2014 год</vt:lpstr>
      <vt:lpstr>ИСПОЛНЕНИЕ  БюджетА  города Кировска за 2014 год</vt:lpstr>
      <vt:lpstr>ИСПОЛНЕНИЕ БюджетА  города Кировска за 2014 год</vt:lpstr>
      <vt:lpstr>ИСПОЛНЕНИЕ  БюджетА  города Кировска за 2014 год</vt:lpstr>
      <vt:lpstr>ИСПОЛНЕНИЕ  БюджетА  города Кировска за 2014 год</vt:lpstr>
      <vt:lpstr>ИСПОЛНЕНИЕ  БюджетА  города Кировска за 2014 год</vt:lpstr>
      <vt:lpstr>Презентация PowerPoint</vt:lpstr>
      <vt:lpstr>ИСПОЛНЕНИЕ  БюджетА  города Кировска за 2014 год</vt:lpstr>
      <vt:lpstr>Презентация PowerPoint</vt:lpstr>
    </vt:vector>
  </TitlesOfParts>
  <Company>********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М.М.</dc:creator>
  <cp:lastModifiedBy>Корниенко П.П.</cp:lastModifiedBy>
  <cp:revision>499</cp:revision>
  <cp:lastPrinted>2015-04-28T09:00:41Z</cp:lastPrinted>
  <dcterms:created xsi:type="dcterms:W3CDTF">2012-05-17T11:42:56Z</dcterms:created>
  <dcterms:modified xsi:type="dcterms:W3CDTF">2015-05-21T13:19:08Z</dcterms:modified>
</cp:coreProperties>
</file>